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6" r:id="rId12"/>
    <p:sldId id="267" r:id="rId13"/>
    <p:sldId id="268" r:id="rId14"/>
    <p:sldId id="269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8B8C9-CA23-4369-B5BC-29160331079E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28C2F-3BD0-440E-B236-7F089D1096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8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C6B7-1FB4-F9CF-C587-C46F4A3B5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6C531-D037-E26B-DBD8-2F63C1842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93F32-304D-82DC-0658-A81A6A8D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9DE19-AFB4-A960-6888-979E57D1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52A63-AD82-7BEF-271F-0A207253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802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ABDF-7CE9-D6D2-F054-6881CE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7234F-36A8-93AB-7AD3-5E414A45F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96A2D-F088-EFB6-971D-411870B67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B3608-9CB3-B1AC-F042-3B88A019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3AB71-E2B7-1CB0-DFC5-1F5094E9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041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BA575E-3C27-763F-9939-5AA1B769F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B410EB-B9A9-E944-BD00-62EE36566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71989-E8BC-8A2B-AC74-939E98D2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DDD6A-D445-7441-6C74-5D110B00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FAD6-07C4-4805-E69A-3F9AC300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357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1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89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57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02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12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85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54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67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675-9790-EB73-68AD-946C7A02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5284E-CFBA-38DF-474C-B2D2206CD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AF3B3-1DBC-B173-11C7-543AF5C2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FAA38-6B78-1F7F-FEDC-32353858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9D40-5A0A-487E-5F17-B528AF18D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59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69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9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C179-FACC-0F85-6E55-56981C57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A4887-26B1-D6A8-089C-85641D2FC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C5BEE-FCF1-D676-C84E-32BB459B5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D659E-C81B-26CF-5771-E75B5B2E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1D45A-4003-868E-EEEE-0F831598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51B0-E256-6D5A-76EE-F22BDC6F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5BB6-C1E1-D576-10C4-8FC4DF7B5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F8563-BA22-7ABC-92A9-18174C384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52B81-6D29-18E7-ED4A-29E3AEA6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B9B31-CE62-2CAB-9F25-8B133556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FAF48-A488-5916-41EC-582ACE5C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88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4991-7C4D-7D46-999A-E24F7ACF9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FEA00-8D19-E533-414B-61D2DFD5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5BCB4-20E6-05D9-F2C1-BE72FF6B7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7A304-FE69-C0D6-C1F6-45C8C8572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B8BE06-E2E3-8FBA-48C3-A3ED1D771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AC978-E3DF-C7A1-BA98-DFE3DC4A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5EBA8-E41F-CC69-847B-04C7A88E6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92781-6D4E-F6D8-85C4-8714542C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96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6D7C-18E6-A279-6E2C-8DF1CB6D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D0667-E5D0-CD59-06DB-9F7566E1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49CBD-463C-2707-2D3A-AB2F11FC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D1DF9-9074-0CF1-619C-5F4D65D1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10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C6B132-DDE5-7877-FD27-1FC8380E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26D19-7172-8479-6F93-E424A945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F8CA3-8E94-3FB7-193D-BEFDC13C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62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0F01-976C-6DB9-77F9-4DAB9DF29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0E88D-97EC-B3D7-5F86-3743F474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1A161-6326-41D3-247E-D826E800E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BBD04-FAF5-EB84-5D5B-CBCE7231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0B616-E831-AADA-EAAA-B123E773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5404E-9C57-D0AD-01E3-544F9908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06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F04F-01FC-914F-98F5-570EEB5E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AF8C7-716C-D1BB-1BF8-A320F37CE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3E095-8A85-EDCC-11CD-CB72228A5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F77B8-25CE-324D-1B03-C7CBC67B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F17CB-4E1C-71AC-8F3B-39A15BCE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FBE79-64B9-54F3-5DDF-BFF4C64D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16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B461D-253D-17F8-4087-15F93C23E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32A4B-C34F-FC96-E9EA-5193C78EC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7DEF1-AE45-FF2F-5A87-02C81EF2B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B2608-BE7D-4B6A-A918-D5BCA7DE03C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C10B5-932E-5437-5CAC-48D9CBEB1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9815E-5BE8-45F9-8312-64CFF04DA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EB658-CD27-406B-9078-CEE035187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07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030314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Car Evaluation Using Machine Learning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3495081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Name: Bovas Benson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661492" y="4010125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Course: MGT-665-NW – Solving Problems with Machine Learning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661492" y="4525170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 July 8th, 2025</a:t>
            </a:r>
            <a:endParaRPr lang="en-US" sz="145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313782"/>
            <a:ext cx="3265884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Confusion Matrix – SVM</a:t>
            </a:r>
            <a:endParaRPr lang="en-US" sz="22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2984797"/>
            <a:ext cx="94457" cy="944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4960" y="2880817"/>
            <a:ext cx="601354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predictions were accurate</a:t>
            </a:r>
            <a:endParaRPr lang="en-US" sz="145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3665240"/>
            <a:ext cx="94457" cy="9445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44960" y="3561259"/>
            <a:ext cx="601354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Misclassifications were minimal</a:t>
            </a:r>
            <a:endParaRPr lang="en-US" sz="1458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4345682"/>
            <a:ext cx="94457" cy="9445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44960" y="4241701"/>
            <a:ext cx="601354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precision and recall for all classes</a:t>
            </a:r>
            <a:endParaRPr lang="en-US" sz="1458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3B42B-4E5F-DAB3-E464-D4C4AC80A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260" y="6705"/>
            <a:ext cx="5285740" cy="685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47223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PCA – 2D Projection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346351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PCA reduced high-dimensional data to 2D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5233492" y="3714850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separation between classes visible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5233492" y="4083348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Useful for visualization, not clustering</a:t>
            </a:r>
            <a:endParaRPr lang="en-US" sz="145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A37B5-8618-8B13-8E97-51528129A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5017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035B62-32BA-556E-2F27-7355A5B41BFE}"/>
              </a:ext>
            </a:extLst>
          </p:cNvPr>
          <p:cNvSpPr/>
          <p:nvPr/>
        </p:nvSpPr>
        <p:spPr>
          <a:xfrm>
            <a:off x="10679185" y="6493079"/>
            <a:ext cx="1434518" cy="302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96964"/>
            <a:ext cx="575439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PCA – Explained Variance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2960093"/>
            <a:ext cx="2787551" cy="236240"/>
          </a:xfrm>
          <a:prstGeom prst="roundRect">
            <a:avLst>
              <a:gd name="adj" fmla="val 336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960093"/>
            <a:ext cx="2508746" cy="236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90727" y="2960093"/>
            <a:ext cx="536278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90%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661492" y="34324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PC1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661492" y="3841155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the majority of the data's variance.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4363244" y="2960093"/>
            <a:ext cx="2943622" cy="236240"/>
          </a:xfrm>
          <a:prstGeom prst="roundRect">
            <a:avLst>
              <a:gd name="adj" fmla="val 336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245" y="2960093"/>
            <a:ext cx="235446" cy="2362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48550" y="2960093"/>
            <a:ext cx="380207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8%</a:t>
            </a:r>
            <a:endParaRPr lang="en-US" sz="1833" dirty="0"/>
          </a:p>
        </p:txBody>
      </p:sp>
      <p:sp>
        <p:nvSpPr>
          <p:cNvPr id="11" name="Text 7"/>
          <p:cNvSpPr/>
          <p:nvPr/>
        </p:nvSpPr>
        <p:spPr>
          <a:xfrm>
            <a:off x="4363245" y="34324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PC2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4363244" y="3841155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Accounts for a significant portion of the remaining variance.</a:t>
            </a:r>
            <a:endParaRPr lang="en-US" sz="1458" dirty="0"/>
          </a:p>
        </p:txBody>
      </p:sp>
      <p:sp>
        <p:nvSpPr>
          <p:cNvPr id="13" name="Shape 9"/>
          <p:cNvSpPr/>
          <p:nvPr/>
        </p:nvSpPr>
        <p:spPr>
          <a:xfrm>
            <a:off x="8064996" y="2960093"/>
            <a:ext cx="2955628" cy="236240"/>
          </a:xfrm>
          <a:prstGeom prst="roundRect">
            <a:avLst>
              <a:gd name="adj" fmla="val 336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996" y="2960093"/>
            <a:ext cx="59035" cy="23624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162308" y="2960093"/>
            <a:ext cx="368201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2%</a:t>
            </a:r>
            <a:endParaRPr lang="en-US" sz="1833" dirty="0"/>
          </a:p>
        </p:txBody>
      </p:sp>
      <p:sp>
        <p:nvSpPr>
          <p:cNvPr id="16" name="Text 11"/>
          <p:cNvSpPr/>
          <p:nvPr/>
        </p:nvSpPr>
        <p:spPr>
          <a:xfrm>
            <a:off x="8064996" y="34324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Remaining</a:t>
            </a:r>
            <a:endParaRPr lang="en-US" sz="1833" dirty="0"/>
          </a:p>
        </p:txBody>
      </p:sp>
      <p:sp>
        <p:nvSpPr>
          <p:cNvPr id="17" name="Text 12"/>
          <p:cNvSpPr/>
          <p:nvPr/>
        </p:nvSpPr>
        <p:spPr>
          <a:xfrm>
            <a:off x="8064996" y="3841155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Minor variance captured by subsequent components.</a:t>
            </a:r>
            <a:endParaRPr lang="en-US" sz="1458" dirty="0"/>
          </a:p>
        </p:txBody>
      </p:sp>
      <p:sp>
        <p:nvSpPr>
          <p:cNvPr id="18" name="Text 13"/>
          <p:cNvSpPr/>
          <p:nvPr/>
        </p:nvSpPr>
        <p:spPr>
          <a:xfrm>
            <a:off x="661492" y="4658619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structure is captured in first 2 components</a:t>
            </a:r>
            <a:endParaRPr lang="en-US" sz="1458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F18255-0C9D-0D83-C7B1-852A52B12C9C}"/>
              </a:ext>
            </a:extLst>
          </p:cNvPr>
          <p:cNvSpPr/>
          <p:nvPr/>
        </p:nvSpPr>
        <p:spPr>
          <a:xfrm>
            <a:off x="10695963" y="6459523"/>
            <a:ext cx="1384184" cy="302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559025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Discussion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2527697"/>
            <a:ext cx="5339953" cy="1442343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F8ECD3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2" y="2527697"/>
            <a:ext cx="101600" cy="1442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2104" y="27421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SVM Performance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952103" y="3150791"/>
            <a:ext cx="48349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 gave best balance between accuracy and generalization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6190457" y="2527697"/>
            <a:ext cx="5340053" cy="1442343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F8ECD3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6" y="2527697"/>
            <a:ext cx="101600" cy="14423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81069" y="27421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Tree-based Models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6481069" y="3150791"/>
            <a:ext cx="48350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Tree-based models also performed well</a:t>
            </a:r>
            <a:endParaRPr lang="en-US" sz="1458" dirty="0"/>
          </a:p>
        </p:txBody>
      </p:sp>
      <p:sp>
        <p:nvSpPr>
          <p:cNvPr id="11" name="Shape 7"/>
          <p:cNvSpPr/>
          <p:nvPr/>
        </p:nvSpPr>
        <p:spPr>
          <a:xfrm>
            <a:off x="661492" y="4159052"/>
            <a:ext cx="5339953" cy="1139924"/>
          </a:xfrm>
          <a:prstGeom prst="roundRect">
            <a:avLst>
              <a:gd name="adj" fmla="val 10695"/>
            </a:avLst>
          </a:prstGeom>
          <a:noFill/>
          <a:ln w="30480">
            <a:solidFill>
              <a:srgbClr val="F8ECD3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92" y="4159052"/>
            <a:ext cx="101600" cy="113992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52104" y="43734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k-NN Challenges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952103" y="4782146"/>
            <a:ext cx="48349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k-NN struggled with categorical data</a:t>
            </a:r>
            <a:endParaRPr lang="en-US" sz="1458" dirty="0"/>
          </a:p>
        </p:txBody>
      </p:sp>
      <p:sp>
        <p:nvSpPr>
          <p:cNvPr id="15" name="Shape 10"/>
          <p:cNvSpPr/>
          <p:nvPr/>
        </p:nvSpPr>
        <p:spPr>
          <a:xfrm>
            <a:off x="6190457" y="4159052"/>
            <a:ext cx="5340053" cy="1139924"/>
          </a:xfrm>
          <a:prstGeom prst="roundRect">
            <a:avLst>
              <a:gd name="adj" fmla="val 10695"/>
            </a:avLst>
          </a:prstGeom>
          <a:noFill/>
          <a:ln w="30480">
            <a:solidFill>
              <a:srgbClr val="F8ECD3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6" y="4159052"/>
            <a:ext cx="101600" cy="113992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81069" y="43734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Logistic Regression</a:t>
            </a:r>
            <a:endParaRPr lang="en-US" sz="1833" dirty="0"/>
          </a:p>
        </p:txBody>
      </p:sp>
      <p:sp>
        <p:nvSpPr>
          <p:cNvPr id="18" name="Text 12"/>
          <p:cNvSpPr/>
          <p:nvPr/>
        </p:nvSpPr>
        <p:spPr>
          <a:xfrm>
            <a:off x="6481069" y="4782146"/>
            <a:ext cx="48350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 was weaker on minority classes</a:t>
            </a:r>
            <a:endParaRPr lang="en-US" sz="1458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D23EBD-99EF-11CF-A117-7760A9AC9D6E}"/>
              </a:ext>
            </a:extLst>
          </p:cNvPr>
          <p:cNvSpPr/>
          <p:nvPr/>
        </p:nvSpPr>
        <p:spPr>
          <a:xfrm>
            <a:off x="10670796" y="6467912"/>
            <a:ext cx="1409351" cy="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47223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Conclusion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346351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 is best suited for car acceptability classification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5233492" y="3714850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Visualizations helped interpret results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5233492" y="4083348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is effective for structured decision-making in this domain</a:t>
            </a:r>
            <a:endParaRPr lang="en-US" sz="1458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55E127-CF65-6882-8B00-B9A59711432F}"/>
              </a:ext>
            </a:extLst>
          </p:cNvPr>
          <p:cNvSpPr/>
          <p:nvPr/>
        </p:nvSpPr>
        <p:spPr>
          <a:xfrm>
            <a:off x="10648425" y="6431641"/>
            <a:ext cx="148485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01265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Future Work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3548360"/>
            <a:ext cx="3528517" cy="189012"/>
          </a:xfrm>
          <a:prstGeom prst="roundRect">
            <a:avLst>
              <a:gd name="adj" fmla="val 4200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50504" y="392638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Balancing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850504" y="4335066"/>
            <a:ext cx="315049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SMOTE or class weighting</a:t>
            </a:r>
            <a:endParaRPr lang="en-US" sz="1458" dirty="0"/>
          </a:p>
        </p:txBody>
      </p:sp>
      <p:sp>
        <p:nvSpPr>
          <p:cNvPr id="6" name="Shape 4"/>
          <p:cNvSpPr/>
          <p:nvPr/>
        </p:nvSpPr>
        <p:spPr>
          <a:xfrm>
            <a:off x="4331692" y="3264793"/>
            <a:ext cx="3528517" cy="189012"/>
          </a:xfrm>
          <a:prstGeom prst="roundRect">
            <a:avLst>
              <a:gd name="adj" fmla="val 4200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20705" y="364281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Feature Engineering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4520704" y="4051499"/>
            <a:ext cx="315049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continuous features (e.g., fuel economy)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8001893" y="2981325"/>
            <a:ext cx="3528517" cy="189012"/>
          </a:xfrm>
          <a:prstGeom prst="roundRect">
            <a:avLst>
              <a:gd name="adj" fmla="val 4200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190905" y="335934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Model Exploration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8190905" y="3768031"/>
            <a:ext cx="315049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ensemble models for improved accuracy</a:t>
            </a:r>
            <a:endParaRPr lang="en-US" sz="1458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8227D-699D-859E-93C8-1523C66A88C9}"/>
              </a:ext>
            </a:extLst>
          </p:cNvPr>
          <p:cNvSpPr/>
          <p:nvPr/>
        </p:nvSpPr>
        <p:spPr>
          <a:xfrm>
            <a:off x="10645629" y="6493078"/>
            <a:ext cx="1484852" cy="364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84574" y="2461154"/>
            <a:ext cx="6433597" cy="177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916"/>
              </a:lnSpc>
            </a:pPr>
            <a:r>
              <a:rPr lang="en-US" sz="11125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Thank You</a:t>
            </a:r>
            <a:endParaRPr lang="en-US" sz="11125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55352-B3C0-E15C-77F9-BBD8D629D18E}"/>
              </a:ext>
            </a:extLst>
          </p:cNvPr>
          <p:cNvSpPr/>
          <p:nvPr/>
        </p:nvSpPr>
        <p:spPr>
          <a:xfrm>
            <a:off x="10662407" y="6467912"/>
            <a:ext cx="1451296" cy="327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393032"/>
            <a:ext cx="2835275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Abstract</a:t>
            </a:r>
            <a:endParaRPr lang="en-US" sz="22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383532"/>
            <a:ext cx="5339953" cy="101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50" y="2125464"/>
            <a:ext cx="567035" cy="56703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012" y="2267248"/>
            <a:ext cx="226814" cy="2834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75903" y="2881412"/>
            <a:ext cx="49111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uses machine learning to predict car acceptability using 7 categorical features.</a:t>
            </a:r>
            <a:endParaRPr lang="en-US" sz="1458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57" y="2383532"/>
            <a:ext cx="5340053" cy="10160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15" y="2125464"/>
            <a:ext cx="567035" cy="567035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6976" y="2267248"/>
            <a:ext cx="226814" cy="283468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6404869" y="2881412"/>
            <a:ext cx="49112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Five classification models were compared.</a:t>
            </a:r>
            <a:endParaRPr lang="en-US" sz="1458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4147741"/>
            <a:ext cx="5339953" cy="101600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50" y="3889673"/>
            <a:ext cx="567035" cy="567035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012" y="4031457"/>
            <a:ext cx="226814" cy="283468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875903" y="4645621"/>
            <a:ext cx="49111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 achieved best accuracy: 96.8%</a:t>
            </a:r>
            <a:endParaRPr lang="en-US" sz="1458" dirty="0"/>
          </a:p>
        </p:txBody>
      </p:sp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57" y="4147741"/>
            <a:ext cx="5340053" cy="101600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15" y="3889673"/>
            <a:ext cx="567035" cy="567035"/>
          </a:xfrm>
          <a:prstGeom prst="rect">
            <a:avLst/>
          </a:prstGeom>
        </p:spPr>
      </p:pic>
      <p:pic>
        <p:nvPicPr>
          <p:cNvPr id="17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6976" y="4031457"/>
            <a:ext cx="226814" cy="283468"/>
          </a:xfrm>
          <a:prstGeom prst="rect">
            <a:avLst/>
          </a:prstGeom>
        </p:spPr>
      </p:pic>
      <p:sp>
        <p:nvSpPr>
          <p:cNvPr id="18" name="Text 4"/>
          <p:cNvSpPr/>
          <p:nvPr/>
        </p:nvSpPr>
        <p:spPr>
          <a:xfrm>
            <a:off x="6404869" y="4645620"/>
            <a:ext cx="491122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Visualizations support interpretation: confusion matrices, bar plots.</a:t>
            </a:r>
            <a:endParaRPr lang="en-US" sz="1458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88E9F-2603-C417-2CE1-8DEFB3DD0492}"/>
              </a:ext>
            </a:extLst>
          </p:cNvPr>
          <p:cNvSpPr/>
          <p:nvPr/>
        </p:nvSpPr>
        <p:spPr>
          <a:xfrm>
            <a:off x="10662407" y="6442745"/>
            <a:ext cx="1426129" cy="352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905199"/>
            <a:ext cx="2835275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Introduction</a:t>
            </a:r>
            <a:endParaRPr lang="en-US" sz="22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637632"/>
            <a:ext cx="3622973" cy="7560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0504" y="3582690"/>
            <a:ext cx="324494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Traditional evaluations rely on subjective opinions.</a:t>
            </a:r>
            <a:endParaRPr lang="en-US" sz="183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64" y="2637632"/>
            <a:ext cx="3622973" cy="7560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73476" y="3582690"/>
            <a:ext cx="324494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ML provides consistent, scalable decisions.</a:t>
            </a:r>
            <a:endParaRPr lang="en-US" sz="183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437" y="2637632"/>
            <a:ext cx="3622973" cy="756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96449" y="3582690"/>
            <a:ext cx="3244949" cy="118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Goal: Predict car acceptability using models like SVM, k-NN, Random Forest, etc.</a:t>
            </a:r>
            <a:endParaRPr lang="en-US" sz="183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7D900-3115-0D66-BDF0-8BE641EB4004}"/>
              </a:ext>
            </a:extLst>
          </p:cNvPr>
          <p:cNvSpPr/>
          <p:nvPr/>
        </p:nvSpPr>
        <p:spPr>
          <a:xfrm>
            <a:off x="10628851" y="6434356"/>
            <a:ext cx="1484852" cy="343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087067"/>
            <a:ext cx="2835275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Dataset Summary</a:t>
            </a:r>
            <a:endParaRPr lang="en-US" sz="2208" dirty="0"/>
          </a:p>
        </p:txBody>
      </p:sp>
      <p:sp>
        <p:nvSpPr>
          <p:cNvPr id="4" name="Text 1"/>
          <p:cNvSpPr/>
          <p:nvPr/>
        </p:nvSpPr>
        <p:spPr>
          <a:xfrm>
            <a:off x="661492" y="2824163"/>
            <a:ext cx="2917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Dataset: 1,728 rows, 7 categorical features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661492" y="3495080"/>
            <a:ext cx="2917924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Features: buying, maintenance, doors, persons, lug_boot, safety, class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4046935" y="2824163"/>
            <a:ext cx="2917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missing values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4046935" y="3192661"/>
            <a:ext cx="2917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 encoding used for preprocessing</a:t>
            </a:r>
            <a:endParaRPr lang="en-US" sz="145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A5B94-51BB-E49B-EFA1-70907739F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5791200" cy="670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269" y="341769"/>
            <a:ext cx="2902744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EDA – Feature Trends</a:t>
            </a:r>
            <a:endParaRPr lang="en-US" sz="2208" dirty="0"/>
          </a:p>
        </p:txBody>
      </p:sp>
      <p:sp>
        <p:nvSpPr>
          <p:cNvPr id="3" name="Shape 1"/>
          <p:cNvSpPr/>
          <p:nvPr/>
        </p:nvSpPr>
        <p:spPr>
          <a:xfrm>
            <a:off x="230158" y="1333771"/>
            <a:ext cx="3496965" cy="1314648"/>
          </a:xfrm>
          <a:prstGeom prst="roundRect">
            <a:avLst>
              <a:gd name="adj" fmla="val 9274"/>
            </a:avLst>
          </a:prstGeom>
          <a:noFill/>
          <a:ln w="30480">
            <a:solidFill>
              <a:srgbClr val="F8ECD3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53" y="1333771"/>
            <a:ext cx="101600" cy="13146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6892" y="1674506"/>
            <a:ext cx="2991942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Class imbalance: 'unacceptable' is dominant</a:t>
            </a:r>
            <a:endParaRPr lang="en-US" sz="1833" dirty="0"/>
          </a:p>
        </p:txBody>
      </p:sp>
      <p:sp>
        <p:nvSpPr>
          <p:cNvPr id="6" name="Shape 3"/>
          <p:cNvSpPr/>
          <p:nvPr/>
        </p:nvSpPr>
        <p:spPr>
          <a:xfrm>
            <a:off x="230157" y="2961974"/>
            <a:ext cx="3496965" cy="1314648"/>
          </a:xfrm>
          <a:prstGeom prst="roundRect">
            <a:avLst>
              <a:gd name="adj" fmla="val 9274"/>
            </a:avLst>
          </a:prstGeom>
          <a:noFill/>
          <a:ln w="30480">
            <a:solidFill>
              <a:srgbClr val="F8ECD3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7" y="2961974"/>
            <a:ext cx="101600" cy="13146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6892" y="3352304"/>
            <a:ext cx="299194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 safety and low price increase acceptability</a:t>
            </a:r>
            <a:endParaRPr lang="en-US" sz="1833" dirty="0"/>
          </a:p>
        </p:txBody>
      </p:sp>
      <p:sp>
        <p:nvSpPr>
          <p:cNvPr id="9" name="Shape 5"/>
          <p:cNvSpPr/>
          <p:nvPr/>
        </p:nvSpPr>
        <p:spPr>
          <a:xfrm>
            <a:off x="241153" y="4666952"/>
            <a:ext cx="3496965" cy="1314648"/>
          </a:xfrm>
          <a:prstGeom prst="roundRect">
            <a:avLst>
              <a:gd name="adj" fmla="val 9274"/>
            </a:avLst>
          </a:prstGeom>
          <a:noFill/>
          <a:ln w="30480">
            <a:solidFill>
              <a:srgbClr val="F8ECD3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4" y="4666952"/>
            <a:ext cx="101600" cy="13146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86892" y="4881363"/>
            <a:ext cx="2991942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Correlation matrix showed buying price &amp; safety are predictive</a:t>
            </a:r>
            <a:endParaRPr lang="en-US" sz="183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27D341-B074-422C-38E4-76C9DA66F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0"/>
            <a:ext cx="5867400" cy="67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887538"/>
            <a:ext cx="2835275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Models Used</a:t>
            </a:r>
            <a:endParaRPr lang="en-US" sz="2208" dirty="0"/>
          </a:p>
        </p:txBody>
      </p:sp>
      <p:sp>
        <p:nvSpPr>
          <p:cNvPr id="4" name="Text 1"/>
          <p:cNvSpPr/>
          <p:nvPr/>
        </p:nvSpPr>
        <p:spPr>
          <a:xfrm>
            <a:off x="5233492" y="264358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Five classifiers: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5233492" y="3127871"/>
            <a:ext cx="2917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5233492" y="3496370"/>
            <a:ext cx="2917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k-NN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5233492" y="3864869"/>
            <a:ext cx="2917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Tree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5233492" y="4233367"/>
            <a:ext cx="2917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458" dirty="0"/>
          </a:p>
        </p:txBody>
      </p:sp>
      <p:sp>
        <p:nvSpPr>
          <p:cNvPr id="9" name="Text 6"/>
          <p:cNvSpPr/>
          <p:nvPr/>
        </p:nvSpPr>
        <p:spPr>
          <a:xfrm>
            <a:off x="5233492" y="4601866"/>
            <a:ext cx="2917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8618935" y="2624634"/>
            <a:ext cx="2917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metrics: Accuracy &amp; F1-score</a:t>
            </a:r>
            <a:endParaRPr lang="en-US" sz="1458" dirty="0"/>
          </a:p>
        </p:txBody>
      </p:sp>
      <p:sp>
        <p:nvSpPr>
          <p:cNvPr id="11" name="Text 8"/>
          <p:cNvSpPr/>
          <p:nvPr/>
        </p:nvSpPr>
        <p:spPr>
          <a:xfrm>
            <a:off x="8618935" y="3295551"/>
            <a:ext cx="2917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Train/Test split: 80/20</a:t>
            </a:r>
            <a:endParaRPr lang="en-US" sz="1458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E1E2E-3F7D-59D4-259F-11892C45A156}"/>
              </a:ext>
            </a:extLst>
          </p:cNvPr>
          <p:cNvSpPr/>
          <p:nvPr/>
        </p:nvSpPr>
        <p:spPr>
          <a:xfrm>
            <a:off x="10620462" y="6409189"/>
            <a:ext cx="1476463" cy="385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219995"/>
            <a:ext cx="3939977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Model Accuracy Comparison</a:t>
            </a:r>
            <a:endParaRPr lang="en-US" sz="2208" dirty="0"/>
          </a:p>
        </p:txBody>
      </p:sp>
      <p:sp>
        <p:nvSpPr>
          <p:cNvPr id="3" name="Shape 1"/>
          <p:cNvSpPr/>
          <p:nvPr/>
        </p:nvSpPr>
        <p:spPr>
          <a:xfrm>
            <a:off x="661492" y="1952427"/>
            <a:ext cx="756047" cy="1134070"/>
          </a:xfrm>
          <a:prstGeom prst="roundRect">
            <a:avLst>
              <a:gd name="adj" fmla="val 36002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32" y="2342257"/>
            <a:ext cx="283468" cy="3544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6550" y="2141438"/>
            <a:ext cx="447069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SVM achieved highest accuracy: 96.8%</a:t>
            </a:r>
            <a:endParaRPr lang="en-US" sz="1833" dirty="0"/>
          </a:p>
        </p:txBody>
      </p:sp>
      <p:sp>
        <p:nvSpPr>
          <p:cNvPr id="6" name="Shape 3"/>
          <p:cNvSpPr/>
          <p:nvPr/>
        </p:nvSpPr>
        <p:spPr>
          <a:xfrm>
            <a:off x="661492" y="3228182"/>
            <a:ext cx="756047" cy="1134070"/>
          </a:xfrm>
          <a:prstGeom prst="roundRect">
            <a:avLst>
              <a:gd name="adj" fmla="val 36002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32" y="3618012"/>
            <a:ext cx="283468" cy="3544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06550" y="3417193"/>
            <a:ext cx="484753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Random Forest &amp; Decision Tree were close</a:t>
            </a:r>
            <a:endParaRPr lang="en-US" sz="1833" dirty="0"/>
          </a:p>
        </p:txBody>
      </p:sp>
      <p:sp>
        <p:nvSpPr>
          <p:cNvPr id="9" name="Shape 5"/>
          <p:cNvSpPr/>
          <p:nvPr/>
        </p:nvSpPr>
        <p:spPr>
          <a:xfrm>
            <a:off x="661492" y="4503936"/>
            <a:ext cx="756047" cy="1134070"/>
          </a:xfrm>
          <a:prstGeom prst="roundRect">
            <a:avLst>
              <a:gd name="adj" fmla="val 36002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32" y="4893767"/>
            <a:ext cx="283468" cy="3544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06550" y="4692948"/>
            <a:ext cx="69702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Logistic Regression and k-NN struggled with minority classes</a:t>
            </a:r>
            <a:endParaRPr lang="en-US" sz="183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EF8B81-E339-1641-6B6F-97D67B14E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12" y="0"/>
            <a:ext cx="47481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701602"/>
            <a:ext cx="410497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Full Accuracy &amp; F1 Score Table</a:t>
            </a:r>
            <a:endParaRPr lang="en-US" sz="2208" dirty="0"/>
          </a:p>
        </p:txBody>
      </p:sp>
      <p:sp>
        <p:nvSpPr>
          <p:cNvPr id="3" name="Shape 1"/>
          <p:cNvSpPr/>
          <p:nvPr/>
        </p:nvSpPr>
        <p:spPr>
          <a:xfrm>
            <a:off x="661492" y="2434035"/>
            <a:ext cx="10869018" cy="2722364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7842" y="2440384"/>
            <a:ext cx="10855226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58044" y="2560142"/>
            <a:ext cx="32368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4479231" y="2560142"/>
            <a:ext cx="32336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0.659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8097243" y="2560142"/>
            <a:ext cx="32368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0.593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667842" y="2982318"/>
            <a:ext cx="10855226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58044" y="3102075"/>
            <a:ext cx="32368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k-NN</a:t>
            </a:r>
            <a:endParaRPr lang="en-US" sz="1458" dirty="0"/>
          </a:p>
        </p:txBody>
      </p:sp>
      <p:sp>
        <p:nvSpPr>
          <p:cNvPr id="10" name="Text 8"/>
          <p:cNvSpPr/>
          <p:nvPr/>
        </p:nvSpPr>
        <p:spPr>
          <a:xfrm>
            <a:off x="4479231" y="3102075"/>
            <a:ext cx="32336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0.827</a:t>
            </a:r>
            <a:endParaRPr lang="en-US" sz="1458" dirty="0"/>
          </a:p>
        </p:txBody>
      </p:sp>
      <p:sp>
        <p:nvSpPr>
          <p:cNvPr id="11" name="Text 9"/>
          <p:cNvSpPr/>
          <p:nvPr/>
        </p:nvSpPr>
        <p:spPr>
          <a:xfrm>
            <a:off x="8097243" y="3102075"/>
            <a:ext cx="32368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0.804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667842" y="3524250"/>
            <a:ext cx="10855226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58044" y="3644007"/>
            <a:ext cx="32368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Tree</a:t>
            </a:r>
            <a:endParaRPr lang="en-US" sz="1458" dirty="0"/>
          </a:p>
        </p:txBody>
      </p:sp>
      <p:sp>
        <p:nvSpPr>
          <p:cNvPr id="14" name="Text 12"/>
          <p:cNvSpPr/>
          <p:nvPr/>
        </p:nvSpPr>
        <p:spPr>
          <a:xfrm>
            <a:off x="4479231" y="3644007"/>
            <a:ext cx="32336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0.968</a:t>
            </a:r>
            <a:endParaRPr lang="en-US" sz="1458" dirty="0"/>
          </a:p>
        </p:txBody>
      </p:sp>
      <p:sp>
        <p:nvSpPr>
          <p:cNvPr id="15" name="Text 13"/>
          <p:cNvSpPr/>
          <p:nvPr/>
        </p:nvSpPr>
        <p:spPr>
          <a:xfrm>
            <a:off x="8097243" y="3644007"/>
            <a:ext cx="32368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0.971</a:t>
            </a:r>
            <a:endParaRPr lang="en-US" sz="1458" dirty="0"/>
          </a:p>
        </p:txBody>
      </p:sp>
      <p:sp>
        <p:nvSpPr>
          <p:cNvPr id="16" name="Shape 14"/>
          <p:cNvSpPr/>
          <p:nvPr/>
        </p:nvSpPr>
        <p:spPr>
          <a:xfrm>
            <a:off x="667842" y="4066183"/>
            <a:ext cx="10855226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58044" y="4185941"/>
            <a:ext cx="32368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458" dirty="0"/>
          </a:p>
        </p:txBody>
      </p:sp>
      <p:sp>
        <p:nvSpPr>
          <p:cNvPr id="18" name="Text 16"/>
          <p:cNvSpPr/>
          <p:nvPr/>
        </p:nvSpPr>
        <p:spPr>
          <a:xfrm>
            <a:off x="4479231" y="4185941"/>
            <a:ext cx="32336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0.962</a:t>
            </a:r>
            <a:endParaRPr lang="en-US" sz="1458" dirty="0"/>
          </a:p>
        </p:txBody>
      </p:sp>
      <p:sp>
        <p:nvSpPr>
          <p:cNvPr id="19" name="Text 17"/>
          <p:cNvSpPr/>
          <p:nvPr/>
        </p:nvSpPr>
        <p:spPr>
          <a:xfrm>
            <a:off x="8097243" y="4185941"/>
            <a:ext cx="32368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0.964</a:t>
            </a:r>
            <a:endParaRPr lang="en-US" sz="1458" dirty="0"/>
          </a:p>
        </p:txBody>
      </p:sp>
      <p:sp>
        <p:nvSpPr>
          <p:cNvPr id="20" name="Shape 18"/>
          <p:cNvSpPr/>
          <p:nvPr/>
        </p:nvSpPr>
        <p:spPr>
          <a:xfrm>
            <a:off x="667842" y="4608116"/>
            <a:ext cx="10855226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58044" y="4727873"/>
            <a:ext cx="32368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endParaRPr lang="en-US" sz="1458" dirty="0"/>
          </a:p>
        </p:txBody>
      </p:sp>
      <p:sp>
        <p:nvSpPr>
          <p:cNvPr id="22" name="Text 20"/>
          <p:cNvSpPr/>
          <p:nvPr/>
        </p:nvSpPr>
        <p:spPr>
          <a:xfrm>
            <a:off x="4479231" y="4727873"/>
            <a:ext cx="32336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0.896</a:t>
            </a:r>
            <a:endParaRPr lang="en-US" sz="1458" dirty="0"/>
          </a:p>
        </p:txBody>
      </p:sp>
      <p:sp>
        <p:nvSpPr>
          <p:cNvPr id="23" name="Text 21"/>
          <p:cNvSpPr/>
          <p:nvPr/>
        </p:nvSpPr>
        <p:spPr>
          <a:xfrm>
            <a:off x="8097243" y="4727873"/>
            <a:ext cx="32368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0.889</a:t>
            </a:r>
            <a:endParaRPr lang="en-US" sz="1458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05BFD-8640-5275-6AB1-BF3110421EC7}"/>
              </a:ext>
            </a:extLst>
          </p:cNvPr>
          <p:cNvSpPr/>
          <p:nvPr/>
        </p:nvSpPr>
        <p:spPr>
          <a:xfrm>
            <a:off x="10695963" y="6484690"/>
            <a:ext cx="1384184" cy="276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143324"/>
            <a:ext cx="3959225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SVM Hyperparameter Tuning</a:t>
            </a:r>
            <a:endParaRPr lang="en-US" sz="2208" dirty="0"/>
          </a:p>
        </p:txBody>
      </p:sp>
      <p:sp>
        <p:nvSpPr>
          <p:cNvPr id="3" name="Shape 1"/>
          <p:cNvSpPr/>
          <p:nvPr/>
        </p:nvSpPr>
        <p:spPr>
          <a:xfrm>
            <a:off x="661492" y="2875757"/>
            <a:ext cx="3496965" cy="1838821"/>
          </a:xfrm>
          <a:prstGeom prst="roundRect">
            <a:avLst>
              <a:gd name="adj" fmla="val 431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56853" y="3071118"/>
            <a:ext cx="310624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GridSearchCV used to fine-tune SVM</a:t>
            </a:r>
            <a:endParaRPr lang="en-US" sz="1833" dirty="0"/>
          </a:p>
        </p:txBody>
      </p:sp>
      <p:sp>
        <p:nvSpPr>
          <p:cNvPr id="5" name="Shape 3"/>
          <p:cNvSpPr/>
          <p:nvPr/>
        </p:nvSpPr>
        <p:spPr>
          <a:xfrm>
            <a:off x="4347468" y="2875757"/>
            <a:ext cx="3496965" cy="1838821"/>
          </a:xfrm>
          <a:prstGeom prst="roundRect">
            <a:avLst>
              <a:gd name="adj" fmla="val 431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542830" y="307111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Best parameters: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4542830" y="3479801"/>
            <a:ext cx="31062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 = 10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4542830" y="3848299"/>
            <a:ext cx="31062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Kernel = 'rbf'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4542830" y="4216797"/>
            <a:ext cx="31062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Gamma = 'scale'</a:t>
            </a:r>
            <a:endParaRPr lang="en-US" sz="1458" dirty="0"/>
          </a:p>
        </p:txBody>
      </p:sp>
      <p:sp>
        <p:nvSpPr>
          <p:cNvPr id="10" name="Shape 8"/>
          <p:cNvSpPr/>
          <p:nvPr/>
        </p:nvSpPr>
        <p:spPr>
          <a:xfrm>
            <a:off x="8033444" y="2875757"/>
            <a:ext cx="3496965" cy="1838821"/>
          </a:xfrm>
          <a:prstGeom prst="roundRect">
            <a:avLst>
              <a:gd name="adj" fmla="val 431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228807" y="3071118"/>
            <a:ext cx="3106242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Improved precision and recall, especially on minority classes</a:t>
            </a:r>
            <a:endParaRPr lang="en-US" sz="183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C832F-4C06-E3D7-E288-034EEE9C67D5}"/>
              </a:ext>
            </a:extLst>
          </p:cNvPr>
          <p:cNvSpPr/>
          <p:nvPr/>
        </p:nvSpPr>
        <p:spPr>
          <a:xfrm>
            <a:off x="10712741" y="6509856"/>
            <a:ext cx="1375795" cy="348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450</Words>
  <Application>Microsoft Office PowerPoint</Application>
  <PresentationFormat>Widescreen</PresentationFormat>
  <Paragraphs>114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Bricolage Grotesque Semi Bold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bovas benson</dc:creator>
  <cp:lastModifiedBy>bovas benson</cp:lastModifiedBy>
  <cp:revision>1</cp:revision>
  <dcterms:created xsi:type="dcterms:W3CDTF">2025-07-12T01:05:37Z</dcterms:created>
  <dcterms:modified xsi:type="dcterms:W3CDTF">2025-07-12T01:37:40Z</dcterms:modified>
</cp:coreProperties>
</file>